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7" r:id="rId3"/>
  </p:sldMasterIdLst>
  <p:notesMasterIdLst>
    <p:notesMasterId r:id="rId21"/>
  </p:notesMasterIdLst>
  <p:handoutMasterIdLst>
    <p:handoutMasterId r:id="rId22"/>
  </p:handoutMasterIdLst>
  <p:sldIdLst>
    <p:sldId id="264" r:id="rId4"/>
    <p:sldId id="432" r:id="rId5"/>
    <p:sldId id="433" r:id="rId6"/>
    <p:sldId id="434" r:id="rId7"/>
    <p:sldId id="435" r:id="rId8"/>
    <p:sldId id="436" r:id="rId9"/>
    <p:sldId id="446" r:id="rId10"/>
    <p:sldId id="437" r:id="rId11"/>
    <p:sldId id="438" r:id="rId12"/>
    <p:sldId id="439" r:id="rId13"/>
    <p:sldId id="440" r:id="rId14"/>
    <p:sldId id="442" r:id="rId15"/>
    <p:sldId id="443" r:id="rId16"/>
    <p:sldId id="447" r:id="rId17"/>
    <p:sldId id="444" r:id="rId18"/>
    <p:sldId id="445" r:id="rId19"/>
    <p:sldId id="258" r:id="rId20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B7"/>
    <a:srgbClr val="75ACDD"/>
    <a:srgbClr val="009BD9"/>
    <a:srgbClr val="719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8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3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7ACE9F4-8A82-7844-9D50-989009AE3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5EA964-C68D-1749-B361-B0FADC2D6D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ADBD6-1569-3B4F-A8FA-546DC6CAB6C5}" type="datetimeFigureOut">
              <a:rPr lang="es-ES_tradnl" smtClean="0"/>
              <a:pPr/>
              <a:t>05/03/2025</a:t>
            </a:fld>
            <a:endParaRPr lang="es-ES_tradn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539EAC-7DBD-5449-928C-8CF549AE6C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CA0238-AC08-C54F-B3C0-0C70201D71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8E1FF-6B98-4443-8731-C8AB7F3F326A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332809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6779A-B262-48E4-A6F5-9F6C736DD9DB}" type="datetimeFigureOut">
              <a:rPr lang="es-ES" smtClean="0"/>
              <a:pPr/>
              <a:t>05/03/2025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CF00D-D7AB-455F-B215-3E0EBA2868A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08463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11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89E2C-FEA6-4209-ABE5-2B507FA71E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8AB7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37B4C6-9391-4366-900D-FB3A16A205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Texto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3A2ABB-1DA3-F54C-9829-F03C26342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95" y="6113099"/>
            <a:ext cx="1131153" cy="11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395A0-8A1B-4600-A6E5-DA8885E4F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75ACDD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E711FB-64ED-41E6-88CA-C197CD3AB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5369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3F291F-1680-4332-8638-57E8AFE826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>
                <a:solidFill>
                  <a:srgbClr val="75ACDD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2CC9FC-F5C9-4408-A801-E03EEEB6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305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E9419-30F4-4D0F-A798-558095E46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ACDD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7C0800-F375-478D-9A0B-88DD99D3E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4B980C-BD1E-4B88-8969-429F0FE9D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1220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F77C1-4B9C-4F76-90D0-D442228E97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ACDD"/>
                </a:solidFill>
              </a:defRPr>
            </a:lvl1pPr>
          </a:lstStyle>
          <a:p>
            <a:r>
              <a:rPr lang="es-ES" dirty="0"/>
              <a:t>Título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EEA772-FE83-4716-A2A8-8DA0613F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D3AEA7-6ADF-42BC-809E-661806A93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9ED8B1-FA91-4DB3-A2C0-72E8788DE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C958C88-5C22-47B0-A544-ED1167521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6679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heme" Target="../theme/theme2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theme" Target="../theme/theme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703EF17-4950-5445-AAAF-2284FA10DBF3}"/>
              </a:ext>
            </a:extLst>
          </p:cNvPr>
          <p:cNvSpPr/>
          <p:nvPr/>
        </p:nvSpPr>
        <p:spPr>
          <a:xfrm>
            <a:off x="0" y="6492875"/>
            <a:ext cx="10983557" cy="365126"/>
          </a:xfrm>
          <a:prstGeom prst="rect">
            <a:avLst/>
          </a:prstGeom>
          <a:solidFill>
            <a:srgbClr val="008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22C29E-3518-DB45-8A1A-8289B0DF72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68" y="6627418"/>
            <a:ext cx="3094309" cy="122811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14C1AA-947D-0D4B-BB04-1C747A60DA3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795" y="6113099"/>
            <a:ext cx="1131153" cy="11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1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0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565CEE6-C5CD-4F8C-9813-E74FACB5A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117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842381-D3A3-4EDA-9779-542F9C210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1" y="0"/>
            <a:ext cx="9700752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798C177-D20E-BA4E-89B0-6A649A69CB7B}"/>
              </a:ext>
            </a:extLst>
          </p:cNvPr>
          <p:cNvSpPr txBox="1">
            <a:spLocks/>
          </p:cNvSpPr>
          <p:nvPr/>
        </p:nvSpPr>
        <p:spPr>
          <a:xfrm>
            <a:off x="1524000" y="4905374"/>
            <a:ext cx="9144000" cy="12239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008AB7"/>
                </a:solidFill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FBA54A-F686-9840-84FE-7AE578D785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22" y="1240325"/>
            <a:ext cx="5858279" cy="2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462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95BE83A-88B2-4BD5-A9A9-69170543E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2B61A0-0D16-A44E-8988-8751424A8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33" y="4884737"/>
            <a:ext cx="2501694" cy="12472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7E0799-5653-464C-A2EE-BA7309E6A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" y="1227137"/>
            <a:ext cx="12192000" cy="2430463"/>
          </a:xfrm>
          <a:prstGeom prst="rect">
            <a:avLst/>
          </a:prstGeom>
        </p:spPr>
      </p:pic>
      <p:sp>
        <p:nvSpPr>
          <p:cNvPr id="9" name="Marcador de título 1">
            <a:extLst>
              <a:ext uri="{FF2B5EF4-FFF2-40B4-BE49-F238E27FC236}">
                <a16:creationId xmlns:a16="http://schemas.microsoft.com/office/drawing/2014/main" id="{A03B98A8-C498-C34E-8791-6A04A49B6891}"/>
              </a:ext>
            </a:extLst>
          </p:cNvPr>
          <p:cNvSpPr txBox="1">
            <a:spLocks/>
          </p:cNvSpPr>
          <p:nvPr/>
        </p:nvSpPr>
        <p:spPr>
          <a:xfrm>
            <a:off x="2771775" y="1779586"/>
            <a:ext cx="66484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1373443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5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29301B3-8B9F-41AE-9906-2E398D5CF1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11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0383E5-18AF-4070-8FE6-085368472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1" y="0"/>
            <a:ext cx="9700752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455CA248-3E0C-4EAF-B9E1-A02738802525}"/>
              </a:ext>
            </a:extLst>
          </p:cNvPr>
          <p:cNvSpPr txBox="1">
            <a:spLocks/>
          </p:cNvSpPr>
          <p:nvPr/>
        </p:nvSpPr>
        <p:spPr>
          <a:xfrm>
            <a:off x="1339081" y="5427003"/>
            <a:ext cx="9700751" cy="122396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008AB7"/>
                </a:solidFill>
              </a:rPr>
              <a:t>Contribuimos a garantizar un sector agropecuario muy activo</a:t>
            </a:r>
            <a:endParaRPr lang="es-ES" sz="2800" b="1" dirty="0">
              <a:solidFill>
                <a:srgbClr val="008AB7"/>
              </a:solidFill>
            </a:endParaRPr>
          </a:p>
          <a:p>
            <a:r>
              <a:rPr lang="es-ES" sz="2000" dirty="0">
                <a:solidFill>
                  <a:srgbClr val="008AB7"/>
                </a:solidFill>
              </a:rPr>
              <a:t>Carlos Arrazola ´Martínez</a:t>
            </a:r>
          </a:p>
          <a:p>
            <a:r>
              <a:rPr lang="es-ES" sz="2000" dirty="0">
                <a:solidFill>
                  <a:srgbClr val="008AB7"/>
                </a:solidFill>
              </a:rPr>
              <a:t>Presidente de la Confederación Hidrográfica del Ebro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77E1103-ED6B-9A44-94AE-FD756435C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51" y="1544123"/>
            <a:ext cx="5023578" cy="250331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55CA248-3E0C-4EAF-B9E1-A02738802525}"/>
              </a:ext>
            </a:extLst>
          </p:cNvPr>
          <p:cNvSpPr txBox="1">
            <a:spLocks/>
          </p:cNvSpPr>
          <p:nvPr/>
        </p:nvSpPr>
        <p:spPr>
          <a:xfrm>
            <a:off x="1339081" y="164556"/>
            <a:ext cx="9700751" cy="74187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>
                <a:solidFill>
                  <a:srgbClr val="008AB7"/>
                </a:solidFill>
              </a:rPr>
              <a:t>Contribución de las confederaciones hidrográficas al progreso social en España desde la unidad de cuenca-5/3/2025</a:t>
            </a:r>
          </a:p>
        </p:txBody>
      </p:sp>
    </p:spTree>
    <p:extLst>
      <p:ext uri="{BB962C8B-B14F-4D97-AF65-F5344CB8AC3E}">
        <p14:creationId xmlns:p14="http://schemas.microsoft.com/office/powerpoint/2010/main" val="20140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38" y="1091972"/>
            <a:ext cx="8879523" cy="54244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10CE1E3-B61A-38EB-9412-3E92C502D9E9}"/>
              </a:ext>
            </a:extLst>
          </p:cNvPr>
          <p:cNvSpPr txBox="1"/>
          <p:nvPr/>
        </p:nvSpPr>
        <p:spPr>
          <a:xfrm>
            <a:off x="678011" y="410618"/>
            <a:ext cx="10440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Evolución superficie de regadío en la cuenca del Ebro. </a:t>
            </a:r>
          </a:p>
        </p:txBody>
      </p:sp>
    </p:spTree>
    <p:extLst>
      <p:ext uri="{BB962C8B-B14F-4D97-AF65-F5344CB8AC3E}">
        <p14:creationId xmlns:p14="http://schemas.microsoft.com/office/powerpoint/2010/main" val="308100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61" y="666175"/>
            <a:ext cx="8253037" cy="583335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97686B-A189-31F5-141E-6004E9F20D54}"/>
              </a:ext>
            </a:extLst>
          </p:cNvPr>
          <p:cNvSpPr txBox="1"/>
          <p:nvPr/>
        </p:nvSpPr>
        <p:spPr>
          <a:xfrm>
            <a:off x="678011" y="410618"/>
            <a:ext cx="10440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Mapa del Regadío en la cuenca del Ebro</a:t>
            </a:r>
          </a:p>
        </p:txBody>
      </p:sp>
    </p:spTree>
    <p:extLst>
      <p:ext uri="{BB962C8B-B14F-4D97-AF65-F5344CB8AC3E}">
        <p14:creationId xmlns:p14="http://schemas.microsoft.com/office/powerpoint/2010/main" val="97043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4889" t="35901" r="35666" b="30321"/>
          <a:stretch/>
        </p:blipFill>
        <p:spPr>
          <a:xfrm>
            <a:off x="320279" y="1389287"/>
            <a:ext cx="5894265" cy="3832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778" t="35901" r="35778" b="32692"/>
          <a:stretch/>
        </p:blipFill>
        <p:spPr>
          <a:xfrm>
            <a:off x="6046390" y="1467315"/>
            <a:ext cx="6006839" cy="367595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6075680"/>
            <a:ext cx="12092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Tomado de Documentos iniciales del plan del cuarto ciclo (https://www.chebro.es/es/web/guest/documentacion-a-consulta-publica-cuarto-ciclo)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79C31B-4FFA-AD89-552D-010125E33AB9}"/>
              </a:ext>
            </a:extLst>
          </p:cNvPr>
          <p:cNvSpPr txBox="1"/>
          <p:nvPr/>
        </p:nvSpPr>
        <p:spPr>
          <a:xfrm>
            <a:off x="637972" y="456873"/>
            <a:ext cx="1044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Estructura del Valor Agregado Bruto en la cuenca del Ebro y en España. Gestión de la oferta y de la demanda: Nuevas visiones</a:t>
            </a:r>
          </a:p>
        </p:txBody>
      </p:sp>
    </p:spTree>
    <p:extLst>
      <p:ext uri="{BB962C8B-B14F-4D97-AF65-F5344CB8AC3E}">
        <p14:creationId xmlns:p14="http://schemas.microsoft.com/office/powerpoint/2010/main" val="186200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62374" y="236509"/>
            <a:ext cx="94672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Aspersor en la finca La Melusa, de la CHE. 26 de abril de 2023. </a:t>
            </a:r>
          </a:p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Tecnificación – Buen estado de las Aguas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13" y="1149470"/>
            <a:ext cx="6951261" cy="52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22196" y="6012934"/>
            <a:ext cx="5222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Informe de seguimiento del año 2022/2023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C20D8E-FEC3-DC3E-7B00-E863BEBDCDD6}"/>
              </a:ext>
            </a:extLst>
          </p:cNvPr>
          <p:cNvSpPr txBox="1"/>
          <p:nvPr/>
        </p:nvSpPr>
        <p:spPr>
          <a:xfrm>
            <a:off x="663850" y="333571"/>
            <a:ext cx="10440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Evolución de la transformación del Regadío en la cuenca del Ebro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73" y="973733"/>
            <a:ext cx="9659851" cy="48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>
            <a:grpSpLocks noChangeAspect="1"/>
          </p:cNvGrpSpPr>
          <p:nvPr/>
        </p:nvGrpSpPr>
        <p:grpSpPr>
          <a:xfrm>
            <a:off x="1444354" y="1192068"/>
            <a:ext cx="9303292" cy="5190198"/>
            <a:chOff x="204580" y="17506"/>
            <a:chExt cx="12787659" cy="713408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/>
            <a:srcRect l="26304" t="37123" r="25284" b="14863"/>
            <a:stretch/>
          </p:blipFill>
          <p:spPr>
            <a:xfrm>
              <a:off x="204580" y="17506"/>
              <a:ext cx="12787659" cy="7134084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629920" y="81280"/>
              <a:ext cx="1910080" cy="48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8" name="Conector recto 7"/>
          <p:cNvCxnSpPr/>
          <p:nvPr/>
        </p:nvCxnSpPr>
        <p:spPr>
          <a:xfrm>
            <a:off x="2011680" y="3195895"/>
            <a:ext cx="7411720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3830320" y="2228741"/>
            <a:ext cx="5720080" cy="6299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55760C4-1338-C13F-E95C-B8167F945CF1}"/>
              </a:ext>
            </a:extLst>
          </p:cNvPr>
          <p:cNvSpPr txBox="1"/>
          <p:nvPr/>
        </p:nvSpPr>
        <p:spPr>
          <a:xfrm>
            <a:off x="663851" y="475734"/>
            <a:ext cx="10440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Evolución aproximada de superficies y volúmenes distribuidos </a:t>
            </a:r>
          </a:p>
        </p:txBody>
      </p:sp>
    </p:spTree>
    <p:extLst>
      <p:ext uri="{BB962C8B-B14F-4D97-AF65-F5344CB8AC3E}">
        <p14:creationId xmlns:p14="http://schemas.microsoft.com/office/powerpoint/2010/main" val="280110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122" y="68275"/>
            <a:ext cx="11866880" cy="248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</a:rPr>
              <a:t>ÚLTIMAS IDEAS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</a:pPr>
            <a:r>
              <a:rPr lang="es-ES" sz="2400" dirty="0">
                <a:solidFill>
                  <a:schemeClr val="accent1"/>
                </a:solidFill>
              </a:rPr>
              <a:t>- La CHE siempre a apoyado al sector agropecuario. Forma parte de su identidad.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</a:pPr>
            <a:r>
              <a:rPr lang="es-ES" sz="2400" dirty="0">
                <a:solidFill>
                  <a:schemeClr val="accent1"/>
                </a:solidFill>
              </a:rPr>
              <a:t>- La CHE ha evolucionado con la sociedad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</a:pPr>
            <a:r>
              <a:rPr lang="es-ES" sz="2400" dirty="0">
                <a:solidFill>
                  <a:schemeClr val="accent1"/>
                </a:solidFill>
              </a:rPr>
              <a:t>- La CHE ha evolucionado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255AEF-CD38-371A-8C25-C546966D8E7D}"/>
              </a:ext>
            </a:extLst>
          </p:cNvPr>
          <p:cNvSpPr txBox="1"/>
          <p:nvPr/>
        </p:nvSpPr>
        <p:spPr>
          <a:xfrm>
            <a:off x="1385617" y="2747143"/>
            <a:ext cx="8805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475" indent="-355600">
              <a:spcBef>
                <a:spcPts val="600"/>
              </a:spcBef>
            </a:pPr>
            <a:r>
              <a:rPr lang="es-ES" sz="2400" b="1" dirty="0">
                <a:solidFill>
                  <a:schemeClr val="accent1"/>
                </a:solidFill>
              </a:rPr>
              <a:t>“Aprovechamiento intenso, máximo de los recursos hídricos”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698678-9A62-CA7A-3D2C-5DDD164E2974}"/>
              </a:ext>
            </a:extLst>
          </p:cNvPr>
          <p:cNvSpPr txBox="1"/>
          <p:nvPr/>
        </p:nvSpPr>
        <p:spPr>
          <a:xfrm>
            <a:off x="1477272" y="5120101"/>
            <a:ext cx="9780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0475" indent="-355600">
              <a:spcBef>
                <a:spcPts val="600"/>
              </a:spcBef>
            </a:pPr>
            <a:r>
              <a:rPr lang="es-ES" sz="2400" b="1">
                <a:solidFill>
                  <a:schemeClr val="accent1"/>
                </a:solidFill>
              </a:rPr>
              <a:t>“Aprovechamiento sostenible </a:t>
            </a:r>
            <a:r>
              <a:rPr lang="es-ES" sz="2400" b="1" dirty="0">
                <a:solidFill>
                  <a:schemeClr val="accent1"/>
                </a:solidFill>
              </a:rPr>
              <a:t>de los recursos hídricos”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534D6805-66E0-A7F0-651D-CCB24C81C4FC}"/>
              </a:ext>
            </a:extLst>
          </p:cNvPr>
          <p:cNvSpPr/>
          <p:nvPr/>
        </p:nvSpPr>
        <p:spPr>
          <a:xfrm>
            <a:off x="5210355" y="3429000"/>
            <a:ext cx="1466491" cy="169110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76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972612C-DC65-4C14-B2D4-633B0AE5E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5E19707-1A99-4E7C-B446-880D669E6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233" y="4884737"/>
            <a:ext cx="2501694" cy="12472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227DAA-22BF-447E-8080-FA8F58F57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" y="1227137"/>
            <a:ext cx="12192000" cy="2430463"/>
          </a:xfrm>
          <a:prstGeom prst="rect">
            <a:avLst/>
          </a:prstGeom>
        </p:spPr>
      </p:pic>
      <p:sp>
        <p:nvSpPr>
          <p:cNvPr id="11" name="Marcador de título 1">
            <a:extLst>
              <a:ext uri="{FF2B5EF4-FFF2-40B4-BE49-F238E27FC236}">
                <a16:creationId xmlns:a16="http://schemas.microsoft.com/office/drawing/2014/main" id="{E5A86ED6-E07C-4E96-B75F-06C95BE8E69E}"/>
              </a:ext>
            </a:extLst>
          </p:cNvPr>
          <p:cNvSpPr txBox="1">
            <a:spLocks/>
          </p:cNvSpPr>
          <p:nvPr/>
        </p:nvSpPr>
        <p:spPr>
          <a:xfrm>
            <a:off x="2771775" y="1779586"/>
            <a:ext cx="66484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l"/>
            <a:r>
              <a:rPr lang="es-ES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41961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88" y="949240"/>
            <a:ext cx="9005418" cy="54330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20613" y="274420"/>
            <a:ext cx="11550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Principios Siglo XX – CONTEXTO SOCIAL Y NECESIDADES - Embarque de Cerdos en 1910. Amposta</a:t>
            </a:r>
          </a:p>
        </p:txBody>
      </p:sp>
    </p:spTree>
    <p:extLst>
      <p:ext uri="{BB962C8B-B14F-4D97-AF65-F5344CB8AC3E}">
        <p14:creationId xmlns:p14="http://schemas.microsoft.com/office/powerpoint/2010/main" val="311345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943589" y="6095190"/>
            <a:ext cx="4055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Tomado de https://www.cervantesvirtual.com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777" t="24296" r="32556" b="8740"/>
          <a:stretch/>
        </p:blipFill>
        <p:spPr>
          <a:xfrm>
            <a:off x="6835022" y="1009684"/>
            <a:ext cx="4710172" cy="48386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3337" t="47555" r="24131" b="21432"/>
          <a:stretch/>
        </p:blipFill>
        <p:spPr>
          <a:xfrm>
            <a:off x="550748" y="3016140"/>
            <a:ext cx="5950553" cy="19760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770694-ABC4-DCE7-D086-E1189FD8A3CB}"/>
              </a:ext>
            </a:extLst>
          </p:cNvPr>
          <p:cNvSpPr txBox="1"/>
          <p:nvPr/>
        </p:nvSpPr>
        <p:spPr>
          <a:xfrm>
            <a:off x="343715" y="486137"/>
            <a:ext cx="11120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kern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sz="2200" dirty="0"/>
              <a:t>ORIGENES DE LAS CONFEDERACIONES  - JOAQUÍN COSTA Y LA POLÍTICA HIDRÁULICA</a:t>
            </a:r>
          </a:p>
        </p:txBody>
      </p:sp>
    </p:spTree>
    <p:extLst>
      <p:ext uri="{BB962C8B-B14F-4D97-AF65-F5344CB8AC3E}">
        <p14:creationId xmlns:p14="http://schemas.microsoft.com/office/powerpoint/2010/main" val="335892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867290" y="6050680"/>
            <a:ext cx="4192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dirty="0"/>
              <a:t>Tomado de hemeroteca digital de Zaragoza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63" y="1108409"/>
            <a:ext cx="3522086" cy="53802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15704" r="39123" b="59111"/>
          <a:stretch/>
        </p:blipFill>
        <p:spPr>
          <a:xfrm>
            <a:off x="4379415" y="1203274"/>
            <a:ext cx="6972947" cy="4760645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631166" y="880990"/>
            <a:ext cx="2853618" cy="149990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de flecha 8"/>
          <p:cNvCxnSpPr>
            <a:cxnSpLocks/>
          </p:cNvCxnSpPr>
          <p:nvPr/>
        </p:nvCxnSpPr>
        <p:spPr>
          <a:xfrm>
            <a:off x="3484784" y="1700554"/>
            <a:ext cx="1923978" cy="2058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7A3096D8-E83D-CAFE-0747-D20FB11A4A15}"/>
              </a:ext>
            </a:extLst>
          </p:cNvPr>
          <p:cNvSpPr txBox="1"/>
          <p:nvPr/>
        </p:nvSpPr>
        <p:spPr>
          <a:xfrm>
            <a:off x="631166" y="450103"/>
            <a:ext cx="10929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JOAQUIN COSTA – POLITICA HIDRAULICA - ENTREVISTA DE EL GLOBO – 15 de Febrero de 1903 </a:t>
            </a:r>
          </a:p>
        </p:txBody>
      </p:sp>
    </p:spTree>
    <p:extLst>
      <p:ext uri="{BB962C8B-B14F-4D97-AF65-F5344CB8AC3E}">
        <p14:creationId xmlns:p14="http://schemas.microsoft.com/office/powerpoint/2010/main" val="254453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8" b="12148"/>
          <a:stretch/>
        </p:blipFill>
        <p:spPr>
          <a:xfrm rot="16200000">
            <a:off x="364897" y="1751435"/>
            <a:ext cx="5395359" cy="40720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42074" b="8000"/>
          <a:stretch/>
        </p:blipFill>
        <p:spPr>
          <a:xfrm rot="16200000">
            <a:off x="5903267" y="1842328"/>
            <a:ext cx="5370071" cy="38546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AF6AD82-66E6-BA86-C546-98EA6747A644}"/>
              </a:ext>
            </a:extLst>
          </p:cNvPr>
          <p:cNvSpPr txBox="1"/>
          <p:nvPr/>
        </p:nvSpPr>
        <p:spPr>
          <a:xfrm>
            <a:off x="631166" y="403336"/>
            <a:ext cx="10929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I Congreso de Riegos - Zaragoza Octubre 1913</a:t>
            </a:r>
          </a:p>
        </p:txBody>
      </p:sp>
    </p:spTree>
    <p:extLst>
      <p:ext uri="{BB962C8B-B14F-4D97-AF65-F5344CB8AC3E}">
        <p14:creationId xmlns:p14="http://schemas.microsoft.com/office/powerpoint/2010/main" val="260504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" t="2223" r="3707" b="28147"/>
          <a:stretch/>
        </p:blipFill>
        <p:spPr>
          <a:xfrm>
            <a:off x="903664" y="931652"/>
            <a:ext cx="5173069" cy="54883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02880" y="60506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Tomado de hemeroteca digital de Zaragoza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A1F281-ED6A-CDD4-35B8-9F0CA829E1E0}"/>
              </a:ext>
            </a:extLst>
          </p:cNvPr>
          <p:cNvSpPr txBox="1"/>
          <p:nvPr/>
        </p:nvSpPr>
        <p:spPr>
          <a:xfrm>
            <a:off x="611899" y="323452"/>
            <a:ext cx="10929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Entrevista con el Delegado Regio – Antonio Rocasolano – 7 de Marzo de 1926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70591-28DF-7239-776C-8A2ACFA2DD15}"/>
              </a:ext>
            </a:extLst>
          </p:cNvPr>
          <p:cNvSpPr txBox="1"/>
          <p:nvPr/>
        </p:nvSpPr>
        <p:spPr>
          <a:xfrm>
            <a:off x="6716144" y="2722869"/>
            <a:ext cx="4572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i="1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“Un asunto tan capital para la economía aragonesa en particular, y para toda la cuenca del Ebro en general”</a:t>
            </a:r>
          </a:p>
        </p:txBody>
      </p:sp>
    </p:spTree>
    <p:extLst>
      <p:ext uri="{BB962C8B-B14F-4D97-AF65-F5344CB8AC3E}">
        <p14:creationId xmlns:p14="http://schemas.microsoft.com/office/powerpoint/2010/main" val="357558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>
          <a:xfrm>
            <a:off x="1857748" y="956841"/>
            <a:ext cx="8476504" cy="54713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C62EDB2-6097-02FF-E31A-684BAEEA8673}"/>
              </a:ext>
            </a:extLst>
          </p:cNvPr>
          <p:cNvSpPr txBox="1"/>
          <p:nvPr/>
        </p:nvSpPr>
        <p:spPr>
          <a:xfrm>
            <a:off x="611899" y="323452"/>
            <a:ext cx="10929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Exposición de Lérida en 1928 – Promoción de Maquinaria Agrícola y la sanidad</a:t>
            </a:r>
          </a:p>
        </p:txBody>
      </p:sp>
    </p:spTree>
    <p:extLst>
      <p:ext uri="{BB962C8B-B14F-4D97-AF65-F5344CB8AC3E}">
        <p14:creationId xmlns:p14="http://schemas.microsoft.com/office/powerpoint/2010/main" val="413605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95264" y="244060"/>
            <a:ext cx="10440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Conferencia en Caspe sobre la Confederación Sindical Hidrográfica del Ebro el 21 de Marzo de 1926.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9" y="1076061"/>
            <a:ext cx="3728817" cy="52056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r="47062" b="61296"/>
          <a:stretch/>
        </p:blipFill>
        <p:spPr>
          <a:xfrm>
            <a:off x="6276389" y="1028891"/>
            <a:ext cx="4776352" cy="5052795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999128" y="1449238"/>
            <a:ext cx="3868948" cy="86264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cxnSp>
        <p:nvCxnSpPr>
          <p:cNvPr id="8" name="Conector recto de flecha 7"/>
          <p:cNvCxnSpPr>
            <a:cxnSpLocks/>
          </p:cNvCxnSpPr>
          <p:nvPr/>
        </p:nvCxnSpPr>
        <p:spPr>
          <a:xfrm>
            <a:off x="4820825" y="1947481"/>
            <a:ext cx="1455564" cy="111880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556075" y="5530239"/>
            <a:ext cx="1309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Ministro de Fomento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C31509-CDE0-80C5-62D2-9008975A41C1}"/>
              </a:ext>
            </a:extLst>
          </p:cNvPr>
          <p:cNvSpPr txBox="1"/>
          <p:nvPr/>
        </p:nvSpPr>
        <p:spPr>
          <a:xfrm>
            <a:off x="6096001" y="6081686"/>
            <a:ext cx="628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Tomado de </a:t>
            </a:r>
            <a:r>
              <a:rPr lang="es-ES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hemeroteca</a:t>
            </a:r>
            <a:r>
              <a:rPr lang="es-ES" sz="20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 digital de Zaragoza</a:t>
            </a:r>
          </a:p>
        </p:txBody>
      </p:sp>
    </p:spTree>
    <p:extLst>
      <p:ext uri="{BB962C8B-B14F-4D97-AF65-F5344CB8AC3E}">
        <p14:creationId xmlns:p14="http://schemas.microsoft.com/office/powerpoint/2010/main" val="1035709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61" y="1070573"/>
            <a:ext cx="7948569" cy="51957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DD28CC-B763-3C69-7AFC-8FA8ACF60DB0}"/>
              </a:ext>
            </a:extLst>
          </p:cNvPr>
          <p:cNvSpPr txBox="1"/>
          <p:nvPr/>
        </p:nvSpPr>
        <p:spPr>
          <a:xfrm>
            <a:off x="678011" y="338358"/>
            <a:ext cx="10440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Evolución capacidad de embalse en la cuenca del Ebro.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92253D0F-92CD-3AD7-E01E-5385EB33E6DC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742536" y="5772039"/>
            <a:ext cx="1387559" cy="3077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84D8802-BAB4-4D10-F45B-09C5AA0702D4}"/>
              </a:ext>
            </a:extLst>
          </p:cNvPr>
          <p:cNvSpPr txBox="1"/>
          <p:nvPr/>
        </p:nvSpPr>
        <p:spPr>
          <a:xfrm>
            <a:off x="325457" y="5618150"/>
            <a:ext cx="1417079" cy="30777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 err="1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Talarn</a:t>
            </a:r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 Tremp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1AF243A4-9F2E-6C6E-CDAC-7DB2BFA74B2F}"/>
              </a:ext>
            </a:extLst>
          </p:cNvPr>
          <p:cNvCxnSpPr>
            <a:cxnSpLocks/>
          </p:cNvCxnSpPr>
          <p:nvPr/>
        </p:nvCxnSpPr>
        <p:spPr>
          <a:xfrm>
            <a:off x="1742536" y="5495709"/>
            <a:ext cx="2372264" cy="1538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55F3424-5AC5-033F-0345-34B92F00DAA3}"/>
              </a:ext>
            </a:extLst>
          </p:cNvPr>
          <p:cNvSpPr txBox="1"/>
          <p:nvPr/>
        </p:nvSpPr>
        <p:spPr>
          <a:xfrm>
            <a:off x="325457" y="5222524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 err="1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Alloz</a:t>
            </a:r>
            <a:endParaRPr lang="es-ES" sz="1400" kern="0" dirty="0">
              <a:solidFill>
                <a:srgbClr val="1F497D"/>
              </a:solidFill>
              <a:latin typeface="Calibri" panose="020F0502020204030204" pitchFamily="34" charset="0"/>
              <a:ea typeface="Verdana" panose="020B0604030504040204" pitchFamily="34" charset="0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F4BC3C2-9CC3-4082-B7CD-893D449CADC5}"/>
              </a:ext>
            </a:extLst>
          </p:cNvPr>
          <p:cNvCxnSpPr>
            <a:cxnSpLocks/>
          </p:cNvCxnSpPr>
          <p:nvPr/>
        </p:nvCxnSpPr>
        <p:spPr>
          <a:xfrm>
            <a:off x="1728159" y="4210493"/>
            <a:ext cx="4367841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3B90E4-C75C-BB2B-8123-900A84B54AEF}"/>
              </a:ext>
            </a:extLst>
          </p:cNvPr>
          <p:cNvSpPr txBox="1"/>
          <p:nvPr/>
        </p:nvSpPr>
        <p:spPr>
          <a:xfrm>
            <a:off x="311080" y="4049118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 err="1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Canelles</a:t>
            </a:r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76C049-1E1C-684C-10C4-B160B737A477}"/>
              </a:ext>
            </a:extLst>
          </p:cNvPr>
          <p:cNvSpPr txBox="1"/>
          <p:nvPr/>
        </p:nvSpPr>
        <p:spPr>
          <a:xfrm>
            <a:off x="311080" y="2863406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Mequinenza 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E664CA80-315D-D041-F34D-285DB5BC6708}"/>
              </a:ext>
            </a:extLst>
          </p:cNvPr>
          <p:cNvCxnSpPr>
            <a:cxnSpLocks/>
          </p:cNvCxnSpPr>
          <p:nvPr/>
        </p:nvCxnSpPr>
        <p:spPr>
          <a:xfrm>
            <a:off x="1728159" y="3429000"/>
            <a:ext cx="468414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0B721B-7BC5-894F-A77F-7242BE6E8233}"/>
              </a:ext>
            </a:extLst>
          </p:cNvPr>
          <p:cNvSpPr txBox="1"/>
          <p:nvPr/>
        </p:nvSpPr>
        <p:spPr>
          <a:xfrm>
            <a:off x="311080" y="3593577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Yesa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1F88E5D-2D84-0EBC-15CE-D16FE172B657}"/>
              </a:ext>
            </a:extLst>
          </p:cNvPr>
          <p:cNvCxnSpPr>
            <a:cxnSpLocks/>
          </p:cNvCxnSpPr>
          <p:nvPr/>
        </p:nvCxnSpPr>
        <p:spPr>
          <a:xfrm>
            <a:off x="1756913" y="4920966"/>
            <a:ext cx="402566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828EC97-7401-6696-6516-4DD144335A4A}"/>
              </a:ext>
            </a:extLst>
          </p:cNvPr>
          <p:cNvSpPr txBox="1"/>
          <p:nvPr/>
        </p:nvSpPr>
        <p:spPr>
          <a:xfrm>
            <a:off x="325457" y="4766983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Ebro 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EAC9814-4756-ECE6-A1AC-ABA02B099767}"/>
              </a:ext>
            </a:extLst>
          </p:cNvPr>
          <p:cNvCxnSpPr>
            <a:cxnSpLocks/>
          </p:cNvCxnSpPr>
          <p:nvPr/>
        </p:nvCxnSpPr>
        <p:spPr>
          <a:xfrm>
            <a:off x="1742536" y="3042866"/>
            <a:ext cx="468414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098500F-D33C-D081-84D6-FF2A41761AE0}"/>
              </a:ext>
            </a:extLst>
          </p:cNvPr>
          <p:cNvSpPr txBox="1"/>
          <p:nvPr/>
        </p:nvSpPr>
        <p:spPr>
          <a:xfrm>
            <a:off x="311080" y="3243800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Ribarroja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DA60AB0-7B01-5CA1-EEB5-5519BC343B51}"/>
              </a:ext>
            </a:extLst>
          </p:cNvPr>
          <p:cNvSpPr txBox="1"/>
          <p:nvPr/>
        </p:nvSpPr>
        <p:spPr>
          <a:xfrm>
            <a:off x="325457" y="2083775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Mediano 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CE46B10-212F-B332-B25A-9AA391E909C1}"/>
              </a:ext>
            </a:extLst>
          </p:cNvPr>
          <p:cNvCxnSpPr>
            <a:cxnSpLocks/>
          </p:cNvCxnSpPr>
          <p:nvPr/>
        </p:nvCxnSpPr>
        <p:spPr>
          <a:xfrm>
            <a:off x="1756913" y="1876750"/>
            <a:ext cx="694714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31E1639-E457-A389-86FC-2E0EF1C9B868}"/>
              </a:ext>
            </a:extLst>
          </p:cNvPr>
          <p:cNvSpPr txBox="1"/>
          <p:nvPr/>
        </p:nvSpPr>
        <p:spPr>
          <a:xfrm>
            <a:off x="325457" y="1680496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Rialp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D49BA40-52AA-A6FF-B21A-3C17387385EB}"/>
              </a:ext>
            </a:extLst>
          </p:cNvPr>
          <p:cNvSpPr txBox="1"/>
          <p:nvPr/>
        </p:nvSpPr>
        <p:spPr>
          <a:xfrm>
            <a:off x="325457" y="2460508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El Grado 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5CB0387D-C3A2-A507-CB19-DA29B214A30C}"/>
              </a:ext>
            </a:extLst>
          </p:cNvPr>
          <p:cNvCxnSpPr>
            <a:cxnSpLocks/>
          </p:cNvCxnSpPr>
          <p:nvPr/>
        </p:nvCxnSpPr>
        <p:spPr>
          <a:xfrm>
            <a:off x="1742536" y="2264293"/>
            <a:ext cx="6676845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E695048-EBC7-37A0-C4BB-42349C8738E6}"/>
              </a:ext>
            </a:extLst>
          </p:cNvPr>
          <p:cNvSpPr txBox="1"/>
          <p:nvPr/>
        </p:nvSpPr>
        <p:spPr>
          <a:xfrm>
            <a:off x="339834" y="1328207"/>
            <a:ext cx="1417079" cy="30777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kern="0" dirty="0">
                <a:solidFill>
                  <a:srgbClr val="1F497D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Itoiz 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07BB6EC5-9C48-96CF-ABDA-7D5810D7CF99}"/>
              </a:ext>
            </a:extLst>
          </p:cNvPr>
          <p:cNvCxnSpPr>
            <a:cxnSpLocks/>
          </p:cNvCxnSpPr>
          <p:nvPr/>
        </p:nvCxnSpPr>
        <p:spPr>
          <a:xfrm>
            <a:off x="1728159" y="3767671"/>
            <a:ext cx="456049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093483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CH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HE" id="{735E3AB2-C3D6-1948-B838-2417D2732E56}" vid="{586D8864-6F01-6E4B-B89D-BA249249AA09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HE" id="{735E3AB2-C3D6-1948-B838-2417D2732E56}" vid="{9E132B32-9256-7D4F-AB8E-C01C746D50E1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CHE" id="{735E3AB2-C3D6-1948-B838-2417D2732E56}" vid="{81AC83E0-BC33-5546-962F-0394771252FE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CHE</Template>
  <TotalTime>1648</TotalTime>
  <Words>371</Words>
  <Application>Microsoft Office PowerPoint</Application>
  <PresentationFormat>Panorámica</PresentationFormat>
  <Paragraphs>45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Plantilla CHE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pgrotellar</dc:creator>
  <cp:lastModifiedBy>Tecnico 03</cp:lastModifiedBy>
  <cp:revision>128</cp:revision>
  <cp:lastPrinted>2025-02-27T17:54:56Z</cp:lastPrinted>
  <dcterms:created xsi:type="dcterms:W3CDTF">2020-11-11T12:05:38Z</dcterms:created>
  <dcterms:modified xsi:type="dcterms:W3CDTF">2025-03-05T08:32:18Z</dcterms:modified>
</cp:coreProperties>
</file>